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96" r:id="rId7"/>
    <p:sldId id="285" r:id="rId8"/>
    <p:sldId id="286" r:id="rId9"/>
    <p:sldId id="282" r:id="rId10"/>
    <p:sldId id="283" r:id="rId11"/>
    <p:sldId id="297" r:id="rId12"/>
    <p:sldId id="284" r:id="rId13"/>
    <p:sldId id="290" r:id="rId14"/>
    <p:sldId id="287" r:id="rId15"/>
    <p:sldId id="288" r:id="rId16"/>
    <p:sldId id="289" r:id="rId17"/>
    <p:sldId id="291" r:id="rId18"/>
    <p:sldId id="292" r:id="rId19"/>
    <p:sldId id="293" r:id="rId20"/>
    <p:sldId id="294"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67" d="100"/>
          <a:sy n="67"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ERP &amp; Web  </a:t>
          </a:r>
          <a:r>
            <a:rPr lang="en-US" dirty="0" err="1"/>
            <a:t>Developmenet</a:t>
          </a:r>
          <a:endParaRPr lang="en-US" dirty="0"/>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DCCE571A-4D30-4294-ABAF-6885F619D2D9}">
      <dgm:prSet/>
      <dgm:spPr/>
      <dgm:t>
        <a:bodyPr/>
        <a:lstStyle/>
        <a:p>
          <a:pPr>
            <a:lnSpc>
              <a:spcPct val="100000"/>
            </a:lnSpc>
            <a:defRPr b="1"/>
          </a:pPr>
          <a:r>
            <a:rPr lang="en-US" dirty="0"/>
            <a:t>Trainings</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Providing Trainings in all trending skills </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Artificial intelligence  </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Developing and teaching AI trainings in Machine learning and Data Science </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pPr>
            <a:lnSpc>
              <a:spcPct val="100000"/>
            </a:lnSpc>
          </a:pPr>
          <a:r>
            <a:rPr lang="en-US" dirty="0"/>
            <a:t>Medium to smart scale solutions</a:t>
          </a:r>
        </a:p>
        <a:p>
          <a:pPr>
            <a:lnSpc>
              <a:spcPct val="100000"/>
            </a:lnSpc>
            <a:buFont typeface="Arial" panose="020B0604020202020204" pitchFamily="34" charset="0"/>
            <a:buChar char="•"/>
          </a:pPr>
          <a:endParaRPr lang="en-US" dirty="0"/>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CE13601D-E1A5-42B4-9435-EF16045E60FA}" srcId="{E754A2A0-41CE-428B-9DDC-DCD1FD12D16A}" destId="{E73E8133-584D-4C45-99EA-6F2691A17A73}" srcOrd="0" destOrd="0" parTransId="{19366B0E-517E-41A1-A871-4D800CF4D2F7}" sibTransId="{C09243AF-AD07-4CBF-84F7-E2CD9DD2CEF1}"/>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BE03A87C-50F2-49E6-B8EB-2219D8A5E4BF}" type="presOf" srcId="{E73E8133-584D-4C45-99EA-6F2691A17A73}" destId="{DD091D0A-5A25-4241-91F3-18D32B0BDD4F}" srcOrd="0" destOrd="0" presId="urn:microsoft.com/office/officeart/2018/5/layout/CenteredIconLabelDescriptionList"/>
    <dgm:cxn modelId="{4D6131AC-1805-4438-A39D-4F587C933D11}" type="presOf" srcId="{E817CCF5-DA3F-4E5F-BE7C-D8111B2BFEBA}" destId="{071926C8-9E08-4BE0-A1E4-133B16FF713E}" srcOrd="0" destOrd="0" presId="urn:microsoft.com/office/officeart/2018/5/layout/CenteredIconLabelDescriptionList"/>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759546"/>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93480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dirty="0"/>
            <a:t>ERP &amp; Web  </a:t>
          </a:r>
          <a:r>
            <a:rPr lang="en-US" sz="1900" kern="1200" dirty="0" err="1"/>
            <a:t>Developmenet</a:t>
          </a:r>
          <a:endParaRPr lang="en-US" sz="1900" kern="1200" dirty="0"/>
        </a:p>
      </dsp:txBody>
      <dsp:txXfrm>
        <a:off x="4228" y="1934803"/>
        <a:ext cx="3088125" cy="463218"/>
      </dsp:txXfrm>
    </dsp:sp>
    <dsp:sp modelId="{DD091D0A-5A25-4241-91F3-18D32B0BDD4F}">
      <dsp:nvSpPr>
        <dsp:cNvPr id="0" name=""/>
        <dsp:cNvSpPr/>
      </dsp:nvSpPr>
      <dsp:spPr>
        <a:xfrm>
          <a:off x="4228" y="2441935"/>
          <a:ext cx="3088125" cy="513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Medium to smart scale solutions</a:t>
          </a:r>
        </a:p>
        <a:p>
          <a:pPr marL="0" lvl="0" indent="0" algn="ctr" defTabSz="622300">
            <a:lnSpc>
              <a:spcPct val="100000"/>
            </a:lnSpc>
            <a:spcBef>
              <a:spcPct val="0"/>
            </a:spcBef>
            <a:spcAft>
              <a:spcPct val="35000"/>
            </a:spcAft>
            <a:buFont typeface="Arial" panose="020B0604020202020204" pitchFamily="34" charset="0"/>
            <a:buNone/>
          </a:pPr>
          <a:endParaRPr lang="en-US" sz="1400" kern="1200" dirty="0"/>
        </a:p>
      </dsp:txBody>
      <dsp:txXfrm>
        <a:off x="4228" y="2441935"/>
        <a:ext cx="3088125" cy="513267"/>
      </dsp:txXfrm>
    </dsp:sp>
    <dsp:sp modelId="{210823F6-AC1A-46E3-9D99-A319DF497539}">
      <dsp:nvSpPr>
        <dsp:cNvPr id="0" name=""/>
        <dsp:cNvSpPr/>
      </dsp:nvSpPr>
      <dsp:spPr>
        <a:xfrm>
          <a:off x="4636415" y="759546"/>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93480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dirty="0"/>
            <a:t>Trainings</a:t>
          </a:r>
        </a:p>
      </dsp:txBody>
      <dsp:txXfrm>
        <a:off x="3632774" y="1934803"/>
        <a:ext cx="3088125" cy="463218"/>
      </dsp:txXfrm>
    </dsp:sp>
    <dsp:sp modelId="{7CD40649-A74C-4AD8-B9D0-2573A1955C91}">
      <dsp:nvSpPr>
        <dsp:cNvPr id="0" name=""/>
        <dsp:cNvSpPr/>
      </dsp:nvSpPr>
      <dsp:spPr>
        <a:xfrm>
          <a:off x="3632774" y="2441935"/>
          <a:ext cx="3088125" cy="513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Providing Trainings in all trending skills </a:t>
          </a:r>
        </a:p>
      </dsp:txBody>
      <dsp:txXfrm>
        <a:off x="3632774" y="2441935"/>
        <a:ext cx="3088125" cy="513267"/>
      </dsp:txXfrm>
    </dsp:sp>
    <dsp:sp modelId="{B0A3ABD2-C471-4A21-8AEF-3843C86919E1}">
      <dsp:nvSpPr>
        <dsp:cNvPr id="0" name=""/>
        <dsp:cNvSpPr/>
      </dsp:nvSpPr>
      <dsp:spPr>
        <a:xfrm>
          <a:off x="8264962" y="759546"/>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93480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dirty="0"/>
            <a:t>Artificial intelligence  </a:t>
          </a:r>
        </a:p>
      </dsp:txBody>
      <dsp:txXfrm>
        <a:off x="7261321" y="1934803"/>
        <a:ext cx="3088125" cy="463218"/>
      </dsp:txXfrm>
    </dsp:sp>
    <dsp:sp modelId="{6418EBED-F111-425B-8EE2-06B8B2297A68}">
      <dsp:nvSpPr>
        <dsp:cNvPr id="0" name=""/>
        <dsp:cNvSpPr/>
      </dsp:nvSpPr>
      <dsp:spPr>
        <a:xfrm>
          <a:off x="7261321" y="2441935"/>
          <a:ext cx="3088125" cy="513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Developing and teaching AI trainings in Machine learning and Data Science </a:t>
          </a:r>
        </a:p>
      </dsp:txBody>
      <dsp:txXfrm>
        <a:off x="7261321" y="2441935"/>
        <a:ext cx="3088125" cy="51326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Unlock the Power of MS  Excel: Master your Data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By: </a:t>
            </a:r>
            <a:r>
              <a:rPr lang="en-US" sz="2300" dirty="0" err="1">
                <a:solidFill>
                  <a:srgbClr val="5792BA"/>
                </a:solidFill>
              </a:rPr>
              <a:t>Zeshan</a:t>
            </a:r>
            <a:r>
              <a:rPr lang="en-US" sz="2300" dirty="0">
                <a:solidFill>
                  <a:srgbClr val="5792BA"/>
                </a:solidFill>
              </a:rPr>
              <a:t> Ali </a:t>
            </a:r>
          </a:p>
          <a:p>
            <a:pPr algn="l"/>
            <a:r>
              <a:rPr lang="en-US" dirty="0">
                <a:solidFill>
                  <a:srgbClr val="5792BA"/>
                </a:solidFill>
              </a:rPr>
              <a:t>CTO D-Explore-X</a:t>
            </a:r>
            <a:endParaRPr lang="en-US" sz="20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F19D-6BB8-99DA-0AA3-919815D2B496}"/>
              </a:ext>
            </a:extLst>
          </p:cNvPr>
          <p:cNvSpPr>
            <a:spLocks noGrp="1"/>
          </p:cNvSpPr>
          <p:nvPr>
            <p:ph type="title"/>
          </p:nvPr>
        </p:nvSpPr>
        <p:spPr>
          <a:xfrm>
            <a:off x="0" y="-122259"/>
            <a:ext cx="5957888" cy="1190625"/>
          </a:xfrm>
        </p:spPr>
        <p:txBody>
          <a:bodyPr/>
          <a:lstStyle/>
          <a:p>
            <a:r>
              <a:rPr lang="en-US" dirty="0"/>
              <a:t>Working with Selection </a:t>
            </a:r>
            <a:endParaRPr lang="en-PK" dirty="0"/>
          </a:p>
        </p:txBody>
      </p:sp>
      <p:pic>
        <p:nvPicPr>
          <p:cNvPr id="4" name="Picture 3">
            <a:extLst>
              <a:ext uri="{FF2B5EF4-FFF2-40B4-BE49-F238E27FC236}">
                <a16:creationId xmlns:a16="http://schemas.microsoft.com/office/drawing/2014/main" id="{EB82C8B4-13DC-203E-BDB9-8742ABFD733A}"/>
              </a:ext>
            </a:extLst>
          </p:cNvPr>
          <p:cNvPicPr>
            <a:picLocks noChangeAspect="1"/>
          </p:cNvPicPr>
          <p:nvPr/>
        </p:nvPicPr>
        <p:blipFill>
          <a:blip r:embed="rId2"/>
          <a:stretch>
            <a:fillRect/>
          </a:stretch>
        </p:blipFill>
        <p:spPr>
          <a:xfrm>
            <a:off x="947739" y="825478"/>
            <a:ext cx="10572750" cy="2706551"/>
          </a:xfrm>
          <a:prstGeom prst="rect">
            <a:avLst/>
          </a:prstGeom>
        </p:spPr>
      </p:pic>
      <p:pic>
        <p:nvPicPr>
          <p:cNvPr id="6" name="Picture 5">
            <a:extLst>
              <a:ext uri="{FF2B5EF4-FFF2-40B4-BE49-F238E27FC236}">
                <a16:creationId xmlns:a16="http://schemas.microsoft.com/office/drawing/2014/main" id="{FF8AECCA-67C4-154E-B95F-C4083464729A}"/>
              </a:ext>
            </a:extLst>
          </p:cNvPr>
          <p:cNvPicPr>
            <a:picLocks noChangeAspect="1"/>
          </p:cNvPicPr>
          <p:nvPr/>
        </p:nvPicPr>
        <p:blipFill>
          <a:blip r:embed="rId3"/>
          <a:stretch>
            <a:fillRect/>
          </a:stretch>
        </p:blipFill>
        <p:spPr>
          <a:xfrm>
            <a:off x="342900" y="4292709"/>
            <a:ext cx="8243888" cy="2329181"/>
          </a:xfrm>
          <a:prstGeom prst="rect">
            <a:avLst/>
          </a:prstGeom>
        </p:spPr>
      </p:pic>
      <p:sp>
        <p:nvSpPr>
          <p:cNvPr id="7" name="TextBox 6">
            <a:extLst>
              <a:ext uri="{FF2B5EF4-FFF2-40B4-BE49-F238E27FC236}">
                <a16:creationId xmlns:a16="http://schemas.microsoft.com/office/drawing/2014/main" id="{8B821509-1618-7FC9-9F9F-D5380793123A}"/>
              </a:ext>
            </a:extLst>
          </p:cNvPr>
          <p:cNvSpPr txBox="1"/>
          <p:nvPr/>
        </p:nvSpPr>
        <p:spPr>
          <a:xfrm>
            <a:off x="242887" y="3727703"/>
            <a:ext cx="1917513" cy="369332"/>
          </a:xfrm>
          <a:prstGeom prst="rect">
            <a:avLst/>
          </a:prstGeom>
          <a:noFill/>
        </p:spPr>
        <p:txBody>
          <a:bodyPr wrap="none" rtlCol="0">
            <a:spAutoFit/>
          </a:bodyPr>
          <a:lstStyle/>
          <a:p>
            <a:r>
              <a:rPr lang="en-US" dirty="0"/>
              <a:t>Range Selection </a:t>
            </a:r>
            <a:endParaRPr lang="en-PK" dirty="0"/>
          </a:p>
        </p:txBody>
      </p:sp>
    </p:spTree>
    <p:extLst>
      <p:ext uri="{BB962C8B-B14F-4D97-AF65-F5344CB8AC3E}">
        <p14:creationId xmlns:p14="http://schemas.microsoft.com/office/powerpoint/2010/main" val="613329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09B1-AC8C-8988-D6C3-3A110B701339}"/>
              </a:ext>
            </a:extLst>
          </p:cNvPr>
          <p:cNvSpPr>
            <a:spLocks noGrp="1"/>
          </p:cNvSpPr>
          <p:nvPr>
            <p:ph type="title"/>
          </p:nvPr>
        </p:nvSpPr>
        <p:spPr/>
        <p:txBody>
          <a:bodyPr/>
          <a:lstStyle/>
          <a:p>
            <a:r>
              <a:rPr lang="en-US" dirty="0"/>
              <a:t>Function and formula in Excel</a:t>
            </a:r>
            <a:endParaRPr lang="en-PK" dirty="0"/>
          </a:p>
        </p:txBody>
      </p:sp>
      <p:sp>
        <p:nvSpPr>
          <p:cNvPr id="4" name="TextBox 3">
            <a:extLst>
              <a:ext uri="{FF2B5EF4-FFF2-40B4-BE49-F238E27FC236}">
                <a16:creationId xmlns:a16="http://schemas.microsoft.com/office/drawing/2014/main" id="{4037F107-E64D-88E1-3A4A-4A598F4FE777}"/>
              </a:ext>
            </a:extLst>
          </p:cNvPr>
          <p:cNvSpPr txBox="1"/>
          <p:nvPr/>
        </p:nvSpPr>
        <p:spPr>
          <a:xfrm>
            <a:off x="560784" y="3219867"/>
            <a:ext cx="11450505" cy="2308324"/>
          </a:xfrm>
          <a:prstGeom prst="rect">
            <a:avLst/>
          </a:prstGeom>
          <a:noFill/>
        </p:spPr>
        <p:txBody>
          <a:bodyPr wrap="square">
            <a:spAutoFit/>
          </a:bodyPr>
          <a:lstStyle/>
          <a:p>
            <a:r>
              <a:rPr lang="en-US" b="0" i="0" dirty="0">
                <a:solidFill>
                  <a:srgbClr val="696C73"/>
                </a:solidFill>
                <a:effectLst/>
                <a:latin typeface="Poppins" panose="00000500000000000000" pitchFamily="2" charset="0"/>
              </a:rPr>
              <a:t>The backbone of Excel is its ability to perform calculations. There are two ways to set up calculations in Excel: </a:t>
            </a:r>
          </a:p>
          <a:p>
            <a:r>
              <a:rPr lang="en-US" b="0" i="0" dirty="0">
                <a:solidFill>
                  <a:srgbClr val="696C73"/>
                </a:solidFill>
                <a:effectLst/>
                <a:latin typeface="Poppins" panose="00000500000000000000" pitchFamily="2" charset="0"/>
              </a:rPr>
              <a:t>using formulas or using functions. Formulas are mathematical expressions that you build yourself. You need to follow proper math principles in order to obtain the expected answer. Building the formula is simply a matter of combining the proper cell addresses with the correct operators in the right order. This module will explore how to build, edit, and copy formulas. This module will also explain the difference between relative and absolute references. Finally, this module will explain how to use the Status Bar to perform simple calculations. </a:t>
            </a:r>
            <a:endParaRPr lang="en-PK" dirty="0"/>
          </a:p>
        </p:txBody>
      </p:sp>
      <p:pic>
        <p:nvPicPr>
          <p:cNvPr id="6" name="Picture 5">
            <a:extLst>
              <a:ext uri="{FF2B5EF4-FFF2-40B4-BE49-F238E27FC236}">
                <a16:creationId xmlns:a16="http://schemas.microsoft.com/office/drawing/2014/main" id="{31ACBF17-3246-5264-30B2-C83EDDDC4127}"/>
              </a:ext>
            </a:extLst>
          </p:cNvPr>
          <p:cNvPicPr>
            <a:picLocks noChangeAspect="1"/>
          </p:cNvPicPr>
          <p:nvPr/>
        </p:nvPicPr>
        <p:blipFill>
          <a:blip r:embed="rId2"/>
          <a:stretch>
            <a:fillRect/>
          </a:stretch>
        </p:blipFill>
        <p:spPr>
          <a:xfrm>
            <a:off x="170062" y="1952751"/>
            <a:ext cx="11841227" cy="833312"/>
          </a:xfrm>
          <a:prstGeom prst="rect">
            <a:avLst/>
          </a:prstGeom>
        </p:spPr>
      </p:pic>
    </p:spTree>
    <p:extLst>
      <p:ext uri="{BB962C8B-B14F-4D97-AF65-F5344CB8AC3E}">
        <p14:creationId xmlns:p14="http://schemas.microsoft.com/office/powerpoint/2010/main" val="1883073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07E1-874E-AB5F-13D3-2008DF16A9B5}"/>
              </a:ext>
            </a:extLst>
          </p:cNvPr>
          <p:cNvSpPr>
            <a:spLocks noGrp="1"/>
          </p:cNvSpPr>
          <p:nvPr>
            <p:ph type="title"/>
          </p:nvPr>
        </p:nvSpPr>
        <p:spPr/>
        <p:txBody>
          <a:bodyPr/>
          <a:lstStyle/>
          <a:p>
            <a:r>
              <a:rPr lang="en-US" dirty="0"/>
              <a:t>Using the Sum Function </a:t>
            </a:r>
            <a:endParaRPr lang="en-PK" dirty="0"/>
          </a:p>
        </p:txBody>
      </p:sp>
      <p:pic>
        <p:nvPicPr>
          <p:cNvPr id="4" name="Picture 3">
            <a:extLst>
              <a:ext uri="{FF2B5EF4-FFF2-40B4-BE49-F238E27FC236}">
                <a16:creationId xmlns:a16="http://schemas.microsoft.com/office/drawing/2014/main" id="{DF31AC85-6CD5-C3D4-2BAD-BEF18D0E0148}"/>
              </a:ext>
            </a:extLst>
          </p:cNvPr>
          <p:cNvPicPr>
            <a:picLocks noChangeAspect="1"/>
          </p:cNvPicPr>
          <p:nvPr/>
        </p:nvPicPr>
        <p:blipFill>
          <a:blip r:embed="rId2"/>
          <a:stretch>
            <a:fillRect/>
          </a:stretch>
        </p:blipFill>
        <p:spPr>
          <a:xfrm>
            <a:off x="577458" y="2083202"/>
            <a:ext cx="11037083" cy="1691471"/>
          </a:xfrm>
          <a:prstGeom prst="rect">
            <a:avLst/>
          </a:prstGeom>
        </p:spPr>
      </p:pic>
      <p:sp>
        <p:nvSpPr>
          <p:cNvPr id="6" name="TextBox 5">
            <a:extLst>
              <a:ext uri="{FF2B5EF4-FFF2-40B4-BE49-F238E27FC236}">
                <a16:creationId xmlns:a16="http://schemas.microsoft.com/office/drawing/2014/main" id="{29D9AC6D-EB96-9393-6F77-58299CD60AA7}"/>
              </a:ext>
            </a:extLst>
          </p:cNvPr>
          <p:cNvSpPr txBox="1"/>
          <p:nvPr/>
        </p:nvSpPr>
        <p:spPr>
          <a:xfrm>
            <a:off x="577458" y="4348847"/>
            <a:ext cx="6093618" cy="646331"/>
          </a:xfrm>
          <a:prstGeom prst="rect">
            <a:avLst/>
          </a:prstGeom>
          <a:noFill/>
        </p:spPr>
        <p:txBody>
          <a:bodyPr wrap="square">
            <a:spAutoFit/>
          </a:bodyPr>
          <a:lstStyle/>
          <a:p>
            <a:pPr algn="l">
              <a:buFont typeface="+mj-lt"/>
              <a:buAutoNum type="arabicPeriod"/>
            </a:pPr>
            <a:r>
              <a:rPr lang="en-US" b="0" i="0" dirty="0">
                <a:solidFill>
                  <a:srgbClr val="808796"/>
                </a:solidFill>
                <a:effectLst/>
                <a:latin typeface="Poppins" panose="00000500000000000000" pitchFamily="2" charset="0"/>
              </a:rPr>
              <a:t>Select the AutoSum tool in the Editing Group on the Home tab of the Ribbon.</a:t>
            </a:r>
          </a:p>
        </p:txBody>
      </p:sp>
    </p:spTree>
    <p:extLst>
      <p:ext uri="{BB962C8B-B14F-4D97-AF65-F5344CB8AC3E}">
        <p14:creationId xmlns:p14="http://schemas.microsoft.com/office/powerpoint/2010/main" val="2780837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E08F2-74BA-C26B-8434-FE3B90060538}"/>
              </a:ext>
            </a:extLst>
          </p:cNvPr>
          <p:cNvSpPr>
            <a:spLocks noGrp="1"/>
          </p:cNvSpPr>
          <p:nvPr>
            <p:ph type="title"/>
          </p:nvPr>
        </p:nvSpPr>
        <p:spPr>
          <a:xfrm>
            <a:off x="114300" y="152400"/>
            <a:ext cx="6557963" cy="923330"/>
          </a:xfrm>
        </p:spPr>
        <p:txBody>
          <a:bodyPr/>
          <a:lstStyle/>
          <a:p>
            <a:r>
              <a:rPr lang="en-US" dirty="0"/>
              <a:t>Using Auto Complete</a:t>
            </a:r>
            <a:endParaRPr lang="en-PK" dirty="0"/>
          </a:p>
        </p:txBody>
      </p:sp>
      <p:sp>
        <p:nvSpPr>
          <p:cNvPr id="4" name="TextBox 3">
            <a:extLst>
              <a:ext uri="{FF2B5EF4-FFF2-40B4-BE49-F238E27FC236}">
                <a16:creationId xmlns:a16="http://schemas.microsoft.com/office/drawing/2014/main" id="{D342A2BE-24B2-3788-5143-C261A4137B1C}"/>
              </a:ext>
            </a:extLst>
          </p:cNvPr>
          <p:cNvSpPr txBox="1"/>
          <p:nvPr/>
        </p:nvSpPr>
        <p:spPr>
          <a:xfrm>
            <a:off x="342900" y="1728788"/>
            <a:ext cx="7225903" cy="923330"/>
          </a:xfrm>
          <a:prstGeom prst="rect">
            <a:avLst/>
          </a:prstGeom>
          <a:noFill/>
        </p:spPr>
        <p:txBody>
          <a:bodyPr wrap="square">
            <a:spAutoFit/>
          </a:bodyPr>
          <a:lstStyle/>
          <a:p>
            <a:pPr algn="l">
              <a:buFont typeface="+mj-lt"/>
              <a:buAutoNum type="arabicPeriod"/>
            </a:pPr>
            <a:r>
              <a:rPr lang="en-US" b="0" i="0" dirty="0">
                <a:solidFill>
                  <a:srgbClr val="808796"/>
                </a:solidFill>
                <a:effectLst/>
                <a:latin typeface="Poppins" panose="00000500000000000000" pitchFamily="2" charset="0"/>
              </a:rPr>
              <a:t>Begin typing the SUM function. As soon as you type the Equals sign and the letter S, Excel displays a possible list of matching functions.</a:t>
            </a:r>
          </a:p>
        </p:txBody>
      </p:sp>
      <p:pic>
        <p:nvPicPr>
          <p:cNvPr id="6" name="Picture 5">
            <a:extLst>
              <a:ext uri="{FF2B5EF4-FFF2-40B4-BE49-F238E27FC236}">
                <a16:creationId xmlns:a16="http://schemas.microsoft.com/office/drawing/2014/main" id="{5ED0B1FC-C858-A7DB-64B9-1A016E812205}"/>
              </a:ext>
            </a:extLst>
          </p:cNvPr>
          <p:cNvPicPr>
            <a:picLocks noChangeAspect="1"/>
          </p:cNvPicPr>
          <p:nvPr/>
        </p:nvPicPr>
        <p:blipFill>
          <a:blip r:embed="rId2"/>
          <a:stretch>
            <a:fillRect/>
          </a:stretch>
        </p:blipFill>
        <p:spPr>
          <a:xfrm>
            <a:off x="7325916" y="1728788"/>
            <a:ext cx="4361722" cy="4519612"/>
          </a:xfrm>
          <a:prstGeom prst="rect">
            <a:avLst/>
          </a:prstGeom>
        </p:spPr>
      </p:pic>
    </p:spTree>
    <p:extLst>
      <p:ext uri="{BB962C8B-B14F-4D97-AF65-F5344CB8AC3E}">
        <p14:creationId xmlns:p14="http://schemas.microsoft.com/office/powerpoint/2010/main" val="3288925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B906-7765-F34C-A9B9-E0DEB8CC1E9B}"/>
              </a:ext>
            </a:extLst>
          </p:cNvPr>
          <p:cNvSpPr>
            <a:spLocks noGrp="1"/>
          </p:cNvSpPr>
          <p:nvPr>
            <p:ph type="title"/>
          </p:nvPr>
        </p:nvSpPr>
        <p:spPr>
          <a:xfrm>
            <a:off x="0" y="134232"/>
            <a:ext cx="6900863" cy="1351668"/>
          </a:xfrm>
        </p:spPr>
        <p:txBody>
          <a:bodyPr>
            <a:normAutofit fontScale="90000"/>
          </a:bodyPr>
          <a:lstStyle/>
          <a:p>
            <a:r>
              <a:rPr lang="en-US"/>
              <a:t>Working With  Multiple Sheet</a:t>
            </a:r>
            <a:endParaRPr lang="en-PK" dirty="0"/>
          </a:p>
        </p:txBody>
      </p:sp>
      <p:sp>
        <p:nvSpPr>
          <p:cNvPr id="6" name="TextBox 5">
            <a:extLst>
              <a:ext uri="{FF2B5EF4-FFF2-40B4-BE49-F238E27FC236}">
                <a16:creationId xmlns:a16="http://schemas.microsoft.com/office/drawing/2014/main" id="{09B7C2CA-4687-B6C0-0691-A938A8C7CD59}"/>
              </a:ext>
            </a:extLst>
          </p:cNvPr>
          <p:cNvSpPr txBox="1"/>
          <p:nvPr/>
        </p:nvSpPr>
        <p:spPr>
          <a:xfrm>
            <a:off x="253603" y="1485900"/>
            <a:ext cx="10287000" cy="2031325"/>
          </a:xfrm>
          <a:prstGeom prst="rect">
            <a:avLst/>
          </a:prstGeom>
          <a:noFill/>
        </p:spPr>
        <p:txBody>
          <a:bodyPr wrap="square">
            <a:spAutoFit/>
          </a:bodyPr>
          <a:lstStyle/>
          <a:p>
            <a:r>
              <a:rPr lang="en-US" b="0" i="0" dirty="0">
                <a:solidFill>
                  <a:srgbClr val="808796"/>
                </a:solidFill>
                <a:effectLst/>
                <a:latin typeface="Poppins" panose="00000500000000000000" pitchFamily="2" charset="0"/>
              </a:rPr>
              <a:t>Sometimes, you'll want to change the order of the worksheets in a workbook. For instance, assume you created a sequence of worksheets named 1993, 1992, 2000, 2001, and 1999. At the time, it might have been convenient, but now it doesn’t make much sense. Luckily, Excel provides tools to make reorganizing the workbook easy. You can reorder worksheets by moving them. Making copies of worksheets is also useful for a number of reasons. For example, you might want to experiment with a table without affecting the original data. Using a duplicate worksheet makes this easy and safe. </a:t>
            </a:r>
            <a:endParaRPr lang="en-PK" dirty="0"/>
          </a:p>
        </p:txBody>
      </p:sp>
      <p:pic>
        <p:nvPicPr>
          <p:cNvPr id="8" name="Picture 7">
            <a:extLst>
              <a:ext uri="{FF2B5EF4-FFF2-40B4-BE49-F238E27FC236}">
                <a16:creationId xmlns:a16="http://schemas.microsoft.com/office/drawing/2014/main" id="{D956816D-C8E1-DF91-FB4F-2DA83C4077D2}"/>
              </a:ext>
            </a:extLst>
          </p:cNvPr>
          <p:cNvPicPr>
            <a:picLocks noChangeAspect="1"/>
          </p:cNvPicPr>
          <p:nvPr/>
        </p:nvPicPr>
        <p:blipFill>
          <a:blip r:embed="rId2"/>
          <a:stretch>
            <a:fillRect/>
          </a:stretch>
        </p:blipFill>
        <p:spPr>
          <a:xfrm>
            <a:off x="253603" y="3687783"/>
            <a:ext cx="11840952" cy="1684317"/>
          </a:xfrm>
          <a:prstGeom prst="rect">
            <a:avLst/>
          </a:prstGeom>
        </p:spPr>
      </p:pic>
    </p:spTree>
    <p:extLst>
      <p:ext uri="{BB962C8B-B14F-4D97-AF65-F5344CB8AC3E}">
        <p14:creationId xmlns:p14="http://schemas.microsoft.com/office/powerpoint/2010/main" val="567504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1939-5752-ABBD-419F-26652186F392}"/>
              </a:ext>
            </a:extLst>
          </p:cNvPr>
          <p:cNvSpPr>
            <a:spLocks noGrp="1"/>
          </p:cNvSpPr>
          <p:nvPr>
            <p:ph type="title"/>
          </p:nvPr>
        </p:nvSpPr>
        <p:spPr>
          <a:xfrm>
            <a:off x="142270" y="109538"/>
            <a:ext cx="5953730" cy="1257300"/>
          </a:xfrm>
        </p:spPr>
        <p:txBody>
          <a:bodyPr/>
          <a:lstStyle/>
          <a:p>
            <a:r>
              <a:rPr lang="en-US" dirty="0"/>
              <a:t>Creating new sheet</a:t>
            </a:r>
            <a:endParaRPr lang="en-PK" dirty="0"/>
          </a:p>
        </p:txBody>
      </p:sp>
      <p:pic>
        <p:nvPicPr>
          <p:cNvPr id="4" name="Picture 3">
            <a:extLst>
              <a:ext uri="{FF2B5EF4-FFF2-40B4-BE49-F238E27FC236}">
                <a16:creationId xmlns:a16="http://schemas.microsoft.com/office/drawing/2014/main" id="{E8EACF37-081B-B4AE-CB53-7D3014E5C2FB}"/>
              </a:ext>
            </a:extLst>
          </p:cNvPr>
          <p:cNvPicPr>
            <a:picLocks noChangeAspect="1"/>
          </p:cNvPicPr>
          <p:nvPr/>
        </p:nvPicPr>
        <p:blipFill>
          <a:blip r:embed="rId2"/>
          <a:stretch>
            <a:fillRect/>
          </a:stretch>
        </p:blipFill>
        <p:spPr>
          <a:xfrm>
            <a:off x="7322397" y="2020182"/>
            <a:ext cx="4427499" cy="4228218"/>
          </a:xfrm>
          <a:prstGeom prst="rect">
            <a:avLst/>
          </a:prstGeom>
        </p:spPr>
      </p:pic>
      <p:pic>
        <p:nvPicPr>
          <p:cNvPr id="5" name="Picture 4">
            <a:extLst>
              <a:ext uri="{FF2B5EF4-FFF2-40B4-BE49-F238E27FC236}">
                <a16:creationId xmlns:a16="http://schemas.microsoft.com/office/drawing/2014/main" id="{94C0D333-DCC7-73AA-2F14-760F6BD40A24}"/>
              </a:ext>
            </a:extLst>
          </p:cNvPr>
          <p:cNvPicPr>
            <a:picLocks noChangeAspect="1"/>
          </p:cNvPicPr>
          <p:nvPr/>
        </p:nvPicPr>
        <p:blipFill>
          <a:blip r:embed="rId3"/>
          <a:stretch>
            <a:fillRect/>
          </a:stretch>
        </p:blipFill>
        <p:spPr>
          <a:xfrm>
            <a:off x="880641" y="2481106"/>
            <a:ext cx="6030167" cy="2238687"/>
          </a:xfrm>
          <a:prstGeom prst="rect">
            <a:avLst/>
          </a:prstGeom>
        </p:spPr>
      </p:pic>
    </p:spTree>
    <p:extLst>
      <p:ext uri="{BB962C8B-B14F-4D97-AF65-F5344CB8AC3E}">
        <p14:creationId xmlns:p14="http://schemas.microsoft.com/office/powerpoint/2010/main" val="519166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D8DA8-6D55-BFD4-2AA4-891F653E4881}"/>
              </a:ext>
            </a:extLst>
          </p:cNvPr>
          <p:cNvSpPr>
            <a:spLocks noGrp="1"/>
          </p:cNvSpPr>
          <p:nvPr>
            <p:ph type="title"/>
          </p:nvPr>
        </p:nvSpPr>
        <p:spPr/>
        <p:txBody>
          <a:bodyPr/>
          <a:lstStyle/>
          <a:p>
            <a:r>
              <a:rPr lang="en-US" dirty="0"/>
              <a:t>Conditional Formatting </a:t>
            </a:r>
            <a:endParaRPr lang="en-PK" dirty="0"/>
          </a:p>
        </p:txBody>
      </p:sp>
      <p:sp>
        <p:nvSpPr>
          <p:cNvPr id="4" name="TextBox 3">
            <a:extLst>
              <a:ext uri="{FF2B5EF4-FFF2-40B4-BE49-F238E27FC236}">
                <a16:creationId xmlns:a16="http://schemas.microsoft.com/office/drawing/2014/main" id="{6FC9E5BA-FF50-677C-A41D-37E460811859}"/>
              </a:ext>
            </a:extLst>
          </p:cNvPr>
          <p:cNvSpPr txBox="1"/>
          <p:nvPr/>
        </p:nvSpPr>
        <p:spPr>
          <a:xfrm>
            <a:off x="532209" y="1694586"/>
            <a:ext cx="11040666" cy="2554545"/>
          </a:xfrm>
          <a:prstGeom prst="rect">
            <a:avLst/>
          </a:prstGeom>
          <a:noFill/>
        </p:spPr>
        <p:txBody>
          <a:bodyPr wrap="square">
            <a:spAutoFit/>
          </a:bodyPr>
          <a:lstStyle/>
          <a:p>
            <a:r>
              <a:rPr lang="en-US" sz="3200" b="0" i="0" dirty="0">
                <a:solidFill>
                  <a:srgbClr val="EEF0FF"/>
                </a:solidFill>
                <a:effectLst/>
                <a:latin typeface="Google Sans"/>
              </a:rPr>
              <a:t>Conditional formatting in Excel is a feature that automatically applies formatting to cells based on their values. This can be used to highlight patterns, trends, or outliers in data. For example, you can use conditional formatting to: Highlight sales figures above a certain number, Flag overdue tasks, and Color-code data trends.</a:t>
            </a:r>
            <a:endParaRPr lang="en-PK" sz="3200" dirty="0"/>
          </a:p>
        </p:txBody>
      </p:sp>
    </p:spTree>
    <p:extLst>
      <p:ext uri="{BB962C8B-B14F-4D97-AF65-F5344CB8AC3E}">
        <p14:creationId xmlns:p14="http://schemas.microsoft.com/office/powerpoint/2010/main" val="3414916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F5D9E-08B3-F9B6-0203-0E9209567CFE}"/>
              </a:ext>
            </a:extLst>
          </p:cNvPr>
          <p:cNvSpPr>
            <a:spLocks noGrp="1"/>
          </p:cNvSpPr>
          <p:nvPr>
            <p:ph type="title"/>
          </p:nvPr>
        </p:nvSpPr>
        <p:spPr/>
        <p:txBody>
          <a:bodyPr/>
          <a:lstStyle/>
          <a:p>
            <a:r>
              <a:rPr lang="en-US" dirty="0"/>
              <a:t>Graphs and charts in Excel </a:t>
            </a:r>
            <a:endParaRPr lang="en-PK" dirty="0"/>
          </a:p>
        </p:txBody>
      </p:sp>
      <p:sp>
        <p:nvSpPr>
          <p:cNvPr id="4" name="TextBox 3">
            <a:extLst>
              <a:ext uri="{FF2B5EF4-FFF2-40B4-BE49-F238E27FC236}">
                <a16:creationId xmlns:a16="http://schemas.microsoft.com/office/drawing/2014/main" id="{ABB836AD-4BA4-2830-2D61-987161DCE2F4}"/>
              </a:ext>
            </a:extLst>
          </p:cNvPr>
          <p:cNvSpPr txBox="1"/>
          <p:nvPr/>
        </p:nvSpPr>
        <p:spPr>
          <a:xfrm>
            <a:off x="317898" y="1675924"/>
            <a:ext cx="4068366" cy="2308324"/>
          </a:xfrm>
          <a:prstGeom prst="rect">
            <a:avLst/>
          </a:prstGeom>
          <a:noFill/>
        </p:spPr>
        <p:txBody>
          <a:bodyPr wrap="square">
            <a:spAutoFit/>
          </a:bodyPr>
          <a:lstStyle/>
          <a:p>
            <a:r>
              <a:rPr lang="en-US" b="0" i="0" dirty="0">
                <a:solidFill>
                  <a:srgbClr val="E8E8E8"/>
                </a:solidFill>
                <a:effectLst/>
                <a:latin typeface="Google Sans"/>
              </a:rPr>
              <a:t>Charts are used </a:t>
            </a:r>
            <a:r>
              <a:rPr lang="en-US" b="0" i="0" dirty="0">
                <a:solidFill>
                  <a:srgbClr val="FFFFFF"/>
                </a:solidFill>
                <a:effectLst/>
                <a:latin typeface="Google Sans"/>
              </a:rPr>
              <a:t>to display series of numeric data in a graphical format to make it easier to understand large quantities of data and the relationship between different series of data</a:t>
            </a:r>
            <a:r>
              <a:rPr lang="en-US" b="0" i="0" dirty="0">
                <a:solidFill>
                  <a:srgbClr val="E8E8E8"/>
                </a:solidFill>
                <a:effectLst/>
                <a:latin typeface="Google Sans"/>
              </a:rPr>
              <a:t>. Excel supports many types of charts to help you display data in ways that are meaningful to your audience.</a:t>
            </a:r>
            <a:endParaRPr lang="en-PK" dirty="0"/>
          </a:p>
        </p:txBody>
      </p:sp>
      <p:pic>
        <p:nvPicPr>
          <p:cNvPr id="6" name="Picture 5">
            <a:extLst>
              <a:ext uri="{FF2B5EF4-FFF2-40B4-BE49-F238E27FC236}">
                <a16:creationId xmlns:a16="http://schemas.microsoft.com/office/drawing/2014/main" id="{7406A1C3-6E1F-81B3-7D00-347F3CE91552}"/>
              </a:ext>
            </a:extLst>
          </p:cNvPr>
          <p:cNvPicPr>
            <a:picLocks noChangeAspect="1"/>
          </p:cNvPicPr>
          <p:nvPr/>
        </p:nvPicPr>
        <p:blipFill>
          <a:blip r:embed="rId2"/>
          <a:stretch>
            <a:fillRect/>
          </a:stretch>
        </p:blipFill>
        <p:spPr>
          <a:xfrm>
            <a:off x="4258492" y="2043291"/>
            <a:ext cx="7615610" cy="3881914"/>
          </a:xfrm>
          <a:prstGeom prst="rect">
            <a:avLst/>
          </a:prstGeom>
        </p:spPr>
      </p:pic>
    </p:spTree>
    <p:extLst>
      <p:ext uri="{BB962C8B-B14F-4D97-AF65-F5344CB8AC3E}">
        <p14:creationId xmlns:p14="http://schemas.microsoft.com/office/powerpoint/2010/main" val="1655507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7A09-4FF5-B620-D481-51ADD9DBE518}"/>
              </a:ext>
            </a:extLst>
          </p:cNvPr>
          <p:cNvSpPr>
            <a:spLocks noGrp="1"/>
          </p:cNvSpPr>
          <p:nvPr>
            <p:ph type="title"/>
          </p:nvPr>
        </p:nvSpPr>
        <p:spPr>
          <a:xfrm>
            <a:off x="628045" y="2171700"/>
            <a:ext cx="10353762" cy="1257300"/>
          </a:xfrm>
        </p:spPr>
        <p:txBody>
          <a:bodyPr>
            <a:normAutofit fontScale="90000"/>
          </a:bodyPr>
          <a:lstStyle/>
          <a:p>
            <a:r>
              <a:rPr lang="en-US" dirty="0"/>
              <a:t>Thanks You !</a:t>
            </a:r>
            <a:br>
              <a:rPr lang="en-US" dirty="0"/>
            </a:br>
            <a:r>
              <a:rPr lang="en-US" dirty="0"/>
              <a:t>Any Questions?</a:t>
            </a:r>
            <a:endParaRPr lang="en-PK" dirty="0"/>
          </a:p>
        </p:txBody>
      </p:sp>
    </p:spTree>
    <p:extLst>
      <p:ext uri="{BB962C8B-B14F-4D97-AF65-F5344CB8AC3E}">
        <p14:creationId xmlns:p14="http://schemas.microsoft.com/office/powerpoint/2010/main" val="298071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D Explore X</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05268783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2B7613D-C3A4-770C-5354-D2C676A13812}"/>
              </a:ext>
            </a:extLst>
          </p:cNvPr>
          <p:cNvSpPr txBox="1"/>
          <p:nvPr/>
        </p:nvSpPr>
        <p:spPr>
          <a:xfrm>
            <a:off x="8958262" y="6248400"/>
            <a:ext cx="2904898" cy="369332"/>
          </a:xfrm>
          <a:prstGeom prst="rect">
            <a:avLst/>
          </a:prstGeom>
          <a:noFill/>
        </p:spPr>
        <p:txBody>
          <a:bodyPr wrap="none" rtlCol="0">
            <a:spAutoFit/>
          </a:bodyPr>
          <a:lstStyle/>
          <a:p>
            <a:r>
              <a:rPr lang="en-US" dirty="0"/>
              <a:t>Contact at : 0304-1148884</a:t>
            </a:r>
            <a:endParaRPr lang="en-PK" dirty="0"/>
          </a:p>
        </p:txBody>
      </p:sp>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8C8D-3B74-1F62-F430-5CCBB1E0E8E4}"/>
              </a:ext>
            </a:extLst>
          </p:cNvPr>
          <p:cNvSpPr>
            <a:spLocks noGrp="1"/>
          </p:cNvSpPr>
          <p:nvPr>
            <p:ph type="title"/>
          </p:nvPr>
        </p:nvSpPr>
        <p:spPr/>
        <p:txBody>
          <a:bodyPr/>
          <a:lstStyle/>
          <a:p>
            <a:r>
              <a:rPr lang="en-US" dirty="0"/>
              <a:t>MS Excel </a:t>
            </a:r>
            <a:endParaRPr lang="en-PK" dirty="0"/>
          </a:p>
        </p:txBody>
      </p:sp>
      <p:sp>
        <p:nvSpPr>
          <p:cNvPr id="3" name="Content Placeholder 2">
            <a:extLst>
              <a:ext uri="{FF2B5EF4-FFF2-40B4-BE49-F238E27FC236}">
                <a16:creationId xmlns:a16="http://schemas.microsoft.com/office/drawing/2014/main" id="{CFD5AB6B-4126-3838-E722-A45E8CB03C1A}"/>
              </a:ext>
            </a:extLst>
          </p:cNvPr>
          <p:cNvSpPr>
            <a:spLocks noGrp="1"/>
          </p:cNvSpPr>
          <p:nvPr>
            <p:ph idx="1"/>
          </p:nvPr>
        </p:nvSpPr>
        <p:spPr/>
        <p:txBody>
          <a:bodyPr/>
          <a:lstStyle/>
          <a:p>
            <a:r>
              <a:rPr lang="en-US" b="0" i="0" dirty="0">
                <a:solidFill>
                  <a:schemeClr val="tx1"/>
                </a:solidFill>
                <a:effectLst/>
                <a:latin typeface="Poppins" panose="00000500000000000000" pitchFamily="2" charset="0"/>
              </a:rPr>
              <a:t>MS Excel is a commonly used Microsoft Office application. It is a spreadsheet program which is used to save and </a:t>
            </a:r>
            <a:r>
              <a:rPr lang="en-US" b="0" i="0" dirty="0" err="1">
                <a:solidFill>
                  <a:schemeClr val="tx1"/>
                </a:solidFill>
                <a:effectLst/>
                <a:latin typeface="Poppins" panose="00000500000000000000" pitchFamily="2" charset="0"/>
              </a:rPr>
              <a:t>analyse</a:t>
            </a:r>
            <a:r>
              <a:rPr lang="en-US" b="0" i="0" dirty="0">
                <a:solidFill>
                  <a:schemeClr val="tx1"/>
                </a:solidFill>
                <a:effectLst/>
                <a:latin typeface="Poppins" panose="00000500000000000000" pitchFamily="2" charset="0"/>
              </a:rPr>
              <a:t> numerical data.</a:t>
            </a:r>
            <a:endParaRPr lang="en-PK" dirty="0">
              <a:solidFill>
                <a:schemeClr val="tx1"/>
              </a:solidFill>
            </a:endParaRPr>
          </a:p>
        </p:txBody>
      </p:sp>
    </p:spTree>
    <p:extLst>
      <p:ext uri="{BB962C8B-B14F-4D97-AF65-F5344CB8AC3E}">
        <p14:creationId xmlns:p14="http://schemas.microsoft.com/office/powerpoint/2010/main" val="3344755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FEC7-E404-F2EA-1843-CF2F4FA69DBE}"/>
              </a:ext>
            </a:extLst>
          </p:cNvPr>
          <p:cNvSpPr>
            <a:spLocks noGrp="1"/>
          </p:cNvSpPr>
          <p:nvPr>
            <p:ph type="title"/>
          </p:nvPr>
        </p:nvSpPr>
        <p:spPr>
          <a:xfrm>
            <a:off x="170845" y="209550"/>
            <a:ext cx="3772505" cy="1257300"/>
          </a:xfrm>
        </p:spPr>
        <p:txBody>
          <a:bodyPr/>
          <a:lstStyle/>
          <a:p>
            <a:r>
              <a:rPr lang="en-US" dirty="0"/>
              <a:t>Work Book</a:t>
            </a:r>
            <a:endParaRPr lang="en-PK" dirty="0"/>
          </a:p>
        </p:txBody>
      </p:sp>
      <p:sp>
        <p:nvSpPr>
          <p:cNvPr id="3" name="Content Placeholder 2">
            <a:extLst>
              <a:ext uri="{FF2B5EF4-FFF2-40B4-BE49-F238E27FC236}">
                <a16:creationId xmlns:a16="http://schemas.microsoft.com/office/drawing/2014/main" id="{7AB192F1-D8C3-D899-B935-65F42CF47FF9}"/>
              </a:ext>
            </a:extLst>
          </p:cNvPr>
          <p:cNvSpPr>
            <a:spLocks noGrp="1"/>
          </p:cNvSpPr>
          <p:nvPr>
            <p:ph idx="1"/>
          </p:nvPr>
        </p:nvSpPr>
        <p:spPr>
          <a:xfrm>
            <a:off x="0" y="1676400"/>
            <a:ext cx="11501438" cy="3852863"/>
          </a:xfrm>
        </p:spPr>
        <p:txBody>
          <a:bodyPr>
            <a:normAutofit/>
          </a:bodyPr>
          <a:lstStyle/>
          <a:p>
            <a:r>
              <a:rPr lang="en-US" b="0" i="0" dirty="0">
                <a:solidFill>
                  <a:srgbClr val="808796"/>
                </a:solidFill>
                <a:effectLst/>
                <a:latin typeface="Poppins" panose="00000500000000000000" pitchFamily="2" charset="0"/>
              </a:rPr>
              <a:t>A worksheet is the electronic equivalent of a paper ledger. It is a powerful platform used to enter, analyze, calculate, and manipulate data. A worksheet can be used for basic calculations such as addition and subtraction, as well as more complicated applications like statistics, audits, or mortgage tables. Moreover, worksheets allow you to quickly format your data into effective business reports.</a:t>
            </a:r>
            <a:endParaRPr lang="en-PK" dirty="0"/>
          </a:p>
        </p:txBody>
      </p:sp>
    </p:spTree>
    <p:extLst>
      <p:ext uri="{BB962C8B-B14F-4D97-AF65-F5344CB8AC3E}">
        <p14:creationId xmlns:p14="http://schemas.microsoft.com/office/powerpoint/2010/main" val="27275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F203-BE27-3134-E276-F7E8EFE4117F}"/>
              </a:ext>
            </a:extLst>
          </p:cNvPr>
          <p:cNvSpPr>
            <a:spLocks noGrp="1"/>
          </p:cNvSpPr>
          <p:nvPr>
            <p:ph type="title"/>
          </p:nvPr>
        </p:nvSpPr>
        <p:spPr>
          <a:xfrm>
            <a:off x="113695" y="109539"/>
            <a:ext cx="6215668" cy="1257300"/>
          </a:xfrm>
        </p:spPr>
        <p:txBody>
          <a:bodyPr/>
          <a:lstStyle/>
          <a:p>
            <a:r>
              <a:rPr lang="en-US" dirty="0"/>
              <a:t>Worksheet</a:t>
            </a:r>
            <a:endParaRPr lang="en-PK" dirty="0"/>
          </a:p>
        </p:txBody>
      </p:sp>
      <p:sp>
        <p:nvSpPr>
          <p:cNvPr id="3" name="Content Placeholder 2">
            <a:extLst>
              <a:ext uri="{FF2B5EF4-FFF2-40B4-BE49-F238E27FC236}">
                <a16:creationId xmlns:a16="http://schemas.microsoft.com/office/drawing/2014/main" id="{00F722C8-28F6-7484-B6D6-21465D81E5B2}"/>
              </a:ext>
            </a:extLst>
          </p:cNvPr>
          <p:cNvSpPr>
            <a:spLocks noGrp="1"/>
          </p:cNvSpPr>
          <p:nvPr>
            <p:ph idx="1"/>
          </p:nvPr>
        </p:nvSpPr>
        <p:spPr>
          <a:xfrm>
            <a:off x="-200630" y="2033587"/>
            <a:ext cx="5182205" cy="3714749"/>
          </a:xfrm>
        </p:spPr>
        <p:txBody>
          <a:bodyPr>
            <a:normAutofit lnSpcReduction="10000"/>
          </a:bodyPr>
          <a:lstStyle/>
          <a:p>
            <a:r>
              <a:rPr lang="en-US" b="0" i="0" dirty="0">
                <a:solidFill>
                  <a:srgbClr val="808796"/>
                </a:solidFill>
                <a:effectLst/>
                <a:latin typeface="Poppins" panose="00000500000000000000" pitchFamily="2" charset="0"/>
              </a:rPr>
              <a:t>A worksheet is a grid of 1, 048, 576 rows and 16, 384 columns. The rows are labeled with numbers (1, 2, 3, ...) and the columns are labeled with letters (A, B, C, ..., AA, AB, AC,...), as illustrated in Figure1-1. The intersection of a row and column is a cell, the basic unit for storing data. </a:t>
            </a:r>
            <a:endParaRPr lang="en-PK" dirty="0"/>
          </a:p>
        </p:txBody>
      </p:sp>
      <p:pic>
        <p:nvPicPr>
          <p:cNvPr id="5" name="Picture 4">
            <a:extLst>
              <a:ext uri="{FF2B5EF4-FFF2-40B4-BE49-F238E27FC236}">
                <a16:creationId xmlns:a16="http://schemas.microsoft.com/office/drawing/2014/main" id="{577D745C-5935-629D-C146-95DAFA12B8F2}"/>
              </a:ext>
            </a:extLst>
          </p:cNvPr>
          <p:cNvPicPr>
            <a:picLocks noChangeAspect="1"/>
          </p:cNvPicPr>
          <p:nvPr/>
        </p:nvPicPr>
        <p:blipFill>
          <a:blip r:embed="rId2"/>
          <a:stretch>
            <a:fillRect/>
          </a:stretch>
        </p:blipFill>
        <p:spPr>
          <a:xfrm>
            <a:off x="4981575" y="1543050"/>
            <a:ext cx="6982136" cy="4029075"/>
          </a:xfrm>
          <a:prstGeom prst="rect">
            <a:avLst/>
          </a:prstGeom>
        </p:spPr>
      </p:pic>
    </p:spTree>
    <p:extLst>
      <p:ext uri="{BB962C8B-B14F-4D97-AF65-F5344CB8AC3E}">
        <p14:creationId xmlns:p14="http://schemas.microsoft.com/office/powerpoint/2010/main" val="3412145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E966-5006-A8F1-6B72-FDE8BFF0A326}"/>
              </a:ext>
            </a:extLst>
          </p:cNvPr>
          <p:cNvSpPr>
            <a:spLocks noGrp="1"/>
          </p:cNvSpPr>
          <p:nvPr>
            <p:ph type="title"/>
          </p:nvPr>
        </p:nvSpPr>
        <p:spPr>
          <a:xfrm>
            <a:off x="742345" y="0"/>
            <a:ext cx="10353762" cy="1257300"/>
          </a:xfrm>
        </p:spPr>
        <p:txBody>
          <a:bodyPr>
            <a:normAutofit/>
          </a:bodyPr>
          <a:lstStyle/>
          <a:p>
            <a:r>
              <a:rPr lang="en-US" dirty="0"/>
              <a:t>Main Window</a:t>
            </a:r>
            <a:endParaRPr lang="en-PK" dirty="0"/>
          </a:p>
        </p:txBody>
      </p:sp>
      <p:pic>
        <p:nvPicPr>
          <p:cNvPr id="6" name="Picture 5">
            <a:extLst>
              <a:ext uri="{FF2B5EF4-FFF2-40B4-BE49-F238E27FC236}">
                <a16:creationId xmlns:a16="http://schemas.microsoft.com/office/drawing/2014/main" id="{0E92B8AD-45CE-B2A3-3531-1C175AD0B595}"/>
              </a:ext>
            </a:extLst>
          </p:cNvPr>
          <p:cNvPicPr>
            <a:picLocks noChangeAspect="1"/>
          </p:cNvPicPr>
          <p:nvPr/>
        </p:nvPicPr>
        <p:blipFill>
          <a:blip r:embed="rId2"/>
          <a:stretch>
            <a:fillRect/>
          </a:stretch>
        </p:blipFill>
        <p:spPr>
          <a:xfrm>
            <a:off x="742345" y="628650"/>
            <a:ext cx="11096107" cy="5866034"/>
          </a:xfrm>
          <a:prstGeom prst="rect">
            <a:avLst/>
          </a:prstGeom>
        </p:spPr>
      </p:pic>
    </p:spTree>
    <p:extLst>
      <p:ext uri="{BB962C8B-B14F-4D97-AF65-F5344CB8AC3E}">
        <p14:creationId xmlns:p14="http://schemas.microsoft.com/office/powerpoint/2010/main" val="4284997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A174-2B9D-9A9F-9A35-5620918BB2B4}"/>
              </a:ext>
            </a:extLst>
          </p:cNvPr>
          <p:cNvSpPr>
            <a:spLocks noGrp="1"/>
          </p:cNvSpPr>
          <p:nvPr>
            <p:ph type="title"/>
          </p:nvPr>
        </p:nvSpPr>
        <p:spPr>
          <a:xfrm>
            <a:off x="256570" y="138113"/>
            <a:ext cx="10353762" cy="1257300"/>
          </a:xfrm>
        </p:spPr>
        <p:txBody>
          <a:bodyPr/>
          <a:lstStyle/>
          <a:p>
            <a:r>
              <a:rPr lang="en-US" dirty="0"/>
              <a:t>The Ribbon</a:t>
            </a:r>
            <a:endParaRPr lang="en-PK" dirty="0"/>
          </a:p>
        </p:txBody>
      </p:sp>
      <p:pic>
        <p:nvPicPr>
          <p:cNvPr id="4" name="Picture 3">
            <a:extLst>
              <a:ext uri="{FF2B5EF4-FFF2-40B4-BE49-F238E27FC236}">
                <a16:creationId xmlns:a16="http://schemas.microsoft.com/office/drawing/2014/main" id="{64C60795-3227-7A27-D193-359008B7E459}"/>
              </a:ext>
            </a:extLst>
          </p:cNvPr>
          <p:cNvPicPr>
            <a:picLocks noChangeAspect="1"/>
          </p:cNvPicPr>
          <p:nvPr/>
        </p:nvPicPr>
        <p:blipFill>
          <a:blip r:embed="rId2"/>
          <a:stretch>
            <a:fillRect/>
          </a:stretch>
        </p:blipFill>
        <p:spPr>
          <a:xfrm>
            <a:off x="114300" y="1353690"/>
            <a:ext cx="11687175" cy="1568279"/>
          </a:xfrm>
          <a:prstGeom prst="rect">
            <a:avLst/>
          </a:prstGeom>
        </p:spPr>
      </p:pic>
      <p:sp>
        <p:nvSpPr>
          <p:cNvPr id="6" name="TextBox 5">
            <a:extLst>
              <a:ext uri="{FF2B5EF4-FFF2-40B4-BE49-F238E27FC236}">
                <a16:creationId xmlns:a16="http://schemas.microsoft.com/office/drawing/2014/main" id="{F92DA969-6118-5571-8332-7632B9D962F2}"/>
              </a:ext>
            </a:extLst>
          </p:cNvPr>
          <p:cNvSpPr txBox="1"/>
          <p:nvPr/>
        </p:nvSpPr>
        <p:spPr>
          <a:xfrm>
            <a:off x="256569" y="3256301"/>
            <a:ext cx="11202005" cy="1200329"/>
          </a:xfrm>
          <a:prstGeom prst="rect">
            <a:avLst/>
          </a:prstGeom>
          <a:noFill/>
        </p:spPr>
        <p:txBody>
          <a:bodyPr wrap="square">
            <a:spAutoFit/>
          </a:bodyPr>
          <a:lstStyle/>
          <a:p>
            <a:r>
              <a:rPr lang="en-US" b="0" i="0" dirty="0">
                <a:solidFill>
                  <a:srgbClr val="808796"/>
                </a:solidFill>
                <a:effectLst/>
                <a:latin typeface="Poppins" panose="020B0502040204020203" pitchFamily="2" charset="0"/>
              </a:rPr>
              <a:t>The Ribbon is the strip of buttons and icons, organized into TABS, located above the work area in Excel 2013. The Ribbon (with its various tabs) replaces the menus and toolbars found in earlier versions of Excel. At the top of the actual Ribbon are a number of tabs, such as Home, Insert, and Page Layout. Clicking on a tab displays the options located in this section of the ribbon.</a:t>
            </a:r>
            <a:endParaRPr lang="en-PK" dirty="0"/>
          </a:p>
        </p:txBody>
      </p:sp>
    </p:spTree>
    <p:extLst>
      <p:ext uri="{BB962C8B-B14F-4D97-AF65-F5344CB8AC3E}">
        <p14:creationId xmlns:p14="http://schemas.microsoft.com/office/powerpoint/2010/main" val="2238561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306A-9BEC-9B8E-661A-3A8B39120E9C}"/>
              </a:ext>
            </a:extLst>
          </p:cNvPr>
          <p:cNvSpPr>
            <a:spLocks noGrp="1"/>
          </p:cNvSpPr>
          <p:nvPr>
            <p:ph type="title"/>
          </p:nvPr>
        </p:nvSpPr>
        <p:spPr>
          <a:xfrm>
            <a:off x="185132" y="0"/>
            <a:ext cx="3715355" cy="776288"/>
          </a:xfrm>
        </p:spPr>
        <p:txBody>
          <a:bodyPr/>
          <a:lstStyle/>
          <a:p>
            <a:r>
              <a:rPr lang="en-US" dirty="0"/>
              <a:t>Ribbon</a:t>
            </a:r>
            <a:endParaRPr lang="en-PK" dirty="0"/>
          </a:p>
        </p:txBody>
      </p:sp>
      <p:sp>
        <p:nvSpPr>
          <p:cNvPr id="4" name="TextBox 3">
            <a:extLst>
              <a:ext uri="{FF2B5EF4-FFF2-40B4-BE49-F238E27FC236}">
                <a16:creationId xmlns:a16="http://schemas.microsoft.com/office/drawing/2014/main" id="{6B2D0E66-7D86-EC73-5091-0A3D38569858}"/>
              </a:ext>
            </a:extLst>
          </p:cNvPr>
          <p:cNvSpPr txBox="1"/>
          <p:nvPr/>
        </p:nvSpPr>
        <p:spPr>
          <a:xfrm>
            <a:off x="288219" y="776288"/>
            <a:ext cx="10211990" cy="5683607"/>
          </a:xfrm>
          <a:prstGeom prst="rect">
            <a:avLst/>
          </a:prstGeom>
          <a:noFill/>
        </p:spPr>
        <p:txBody>
          <a:bodyPr wrap="square">
            <a:spAutoFit/>
          </a:bodyPr>
          <a:lstStyle/>
          <a:p>
            <a:pPr algn="l">
              <a:spcAft>
                <a:spcPts val="375"/>
              </a:spcAft>
              <a:buFont typeface="Arial" panose="020B0604020202020204" pitchFamily="34" charset="0"/>
              <a:buChar char="•"/>
            </a:pPr>
            <a:r>
              <a:rPr lang="en-US" sz="1600" b="1" i="0" dirty="0">
                <a:effectLst/>
                <a:latin typeface="Poppins" panose="00000500000000000000" pitchFamily="2" charset="0"/>
              </a:rPr>
              <a:t>Home</a:t>
            </a:r>
            <a:endParaRPr lang="en-US" sz="1600" b="0" i="0" dirty="0">
              <a:effectLst/>
              <a:latin typeface="Poppins" panose="00000500000000000000" pitchFamily="2" charset="0"/>
            </a:endParaRPr>
          </a:p>
          <a:p>
            <a:pPr marL="742950" lvl="1" indent="-285750" algn="l">
              <a:spcAft>
                <a:spcPts val="375"/>
              </a:spcAft>
              <a:buFont typeface="Arial" panose="020B0604020202020204" pitchFamily="34" charset="0"/>
              <a:buChar char="•"/>
            </a:pPr>
            <a:r>
              <a:rPr lang="en-US" sz="1600" b="0" i="0" dirty="0">
                <a:effectLst/>
                <a:latin typeface="Poppins" panose="00000500000000000000" pitchFamily="2" charset="0"/>
              </a:rPr>
              <a:t>Comprises options like font size, font styles, font </a:t>
            </a:r>
            <a:r>
              <a:rPr lang="en-US" sz="1600" b="0" i="0" dirty="0" err="1">
                <a:effectLst/>
                <a:latin typeface="Poppins" panose="00000500000000000000" pitchFamily="2" charset="0"/>
              </a:rPr>
              <a:t>colour</a:t>
            </a:r>
            <a:r>
              <a:rPr lang="en-US" sz="1600" b="0" i="0" dirty="0">
                <a:effectLst/>
                <a:latin typeface="Poppins" panose="00000500000000000000" pitchFamily="2" charset="0"/>
              </a:rPr>
              <a:t>, background </a:t>
            </a:r>
            <a:r>
              <a:rPr lang="en-US" sz="1600" b="0" i="0" dirty="0" err="1">
                <a:effectLst/>
                <a:latin typeface="Poppins" panose="00000500000000000000" pitchFamily="2" charset="0"/>
              </a:rPr>
              <a:t>colour</a:t>
            </a:r>
            <a:r>
              <a:rPr lang="en-US" sz="1600" b="0" i="0" dirty="0">
                <a:effectLst/>
                <a:latin typeface="Poppins" panose="00000500000000000000" pitchFamily="2" charset="0"/>
              </a:rPr>
              <a:t>, alignment, formatting options and styles, insertion and deletion of cells and editing options</a:t>
            </a:r>
          </a:p>
          <a:p>
            <a:pPr algn="l">
              <a:spcAft>
                <a:spcPts val="375"/>
              </a:spcAft>
              <a:buFont typeface="Arial" panose="020B0604020202020204" pitchFamily="34" charset="0"/>
              <a:buChar char="•"/>
            </a:pPr>
            <a:r>
              <a:rPr lang="en-US" sz="1600" b="1" i="0" dirty="0">
                <a:effectLst/>
                <a:latin typeface="Poppins" panose="00000500000000000000" pitchFamily="2" charset="0"/>
              </a:rPr>
              <a:t>Insert</a:t>
            </a:r>
            <a:endParaRPr lang="en-US" sz="1600" b="0" i="0" dirty="0">
              <a:effectLst/>
              <a:latin typeface="Poppins" panose="00000500000000000000" pitchFamily="2" charset="0"/>
            </a:endParaRPr>
          </a:p>
          <a:p>
            <a:pPr marL="742950" lvl="1" indent="-285750" algn="l">
              <a:spcAft>
                <a:spcPts val="375"/>
              </a:spcAft>
              <a:buFont typeface="Arial" panose="020B0604020202020204" pitchFamily="34" charset="0"/>
              <a:buChar char="•"/>
            </a:pPr>
            <a:r>
              <a:rPr lang="en-US" sz="1600" b="0" i="0" dirty="0">
                <a:effectLst/>
                <a:latin typeface="Poppins" panose="00000500000000000000" pitchFamily="2" charset="0"/>
              </a:rPr>
              <a:t>Comprises options like table format and style, inserting images and figures, adding graphs, charts and sparklines, header and footer option, equation and symbols</a:t>
            </a:r>
          </a:p>
          <a:p>
            <a:pPr algn="l">
              <a:spcAft>
                <a:spcPts val="375"/>
              </a:spcAft>
              <a:buFont typeface="Arial" panose="020B0604020202020204" pitchFamily="34" charset="0"/>
              <a:buChar char="•"/>
            </a:pPr>
            <a:r>
              <a:rPr lang="en-US" sz="1600" b="1" i="0" dirty="0">
                <a:effectLst/>
                <a:latin typeface="Poppins" panose="00000500000000000000" pitchFamily="2" charset="0"/>
              </a:rPr>
              <a:t>Page Layout</a:t>
            </a:r>
            <a:endParaRPr lang="en-US" sz="1600" b="0" i="0" dirty="0">
              <a:effectLst/>
              <a:latin typeface="Poppins" panose="00000500000000000000" pitchFamily="2" charset="0"/>
            </a:endParaRPr>
          </a:p>
          <a:p>
            <a:pPr marL="742950" lvl="1" indent="-285750" algn="l">
              <a:spcAft>
                <a:spcPts val="375"/>
              </a:spcAft>
              <a:buFont typeface="Arial" panose="020B0604020202020204" pitchFamily="34" charset="0"/>
              <a:buChar char="•"/>
            </a:pPr>
            <a:r>
              <a:rPr lang="en-US" sz="1600" b="0" i="0" dirty="0">
                <a:effectLst/>
                <a:latin typeface="Poppins" panose="00000500000000000000" pitchFamily="2" charset="0"/>
              </a:rPr>
              <a:t>Themes, orientation and page setup options are available under the page layout option</a:t>
            </a:r>
          </a:p>
          <a:p>
            <a:pPr algn="l">
              <a:spcAft>
                <a:spcPts val="375"/>
              </a:spcAft>
              <a:buFont typeface="Arial" panose="020B0604020202020204" pitchFamily="34" charset="0"/>
              <a:buChar char="•"/>
            </a:pPr>
            <a:r>
              <a:rPr lang="en-US" sz="1600" b="1" i="0" dirty="0">
                <a:effectLst/>
                <a:latin typeface="Poppins" panose="00000500000000000000" pitchFamily="2" charset="0"/>
              </a:rPr>
              <a:t>Formulas</a:t>
            </a:r>
            <a:endParaRPr lang="en-US" sz="1600" b="0" i="0" dirty="0">
              <a:effectLst/>
              <a:latin typeface="Poppins" panose="00000500000000000000" pitchFamily="2" charset="0"/>
            </a:endParaRPr>
          </a:p>
          <a:p>
            <a:pPr marL="742950" lvl="1" indent="-285750" algn="l">
              <a:spcAft>
                <a:spcPts val="375"/>
              </a:spcAft>
              <a:buFont typeface="Arial" panose="020B0604020202020204" pitchFamily="34" charset="0"/>
              <a:buChar char="•"/>
            </a:pPr>
            <a:r>
              <a:rPr lang="en-US" sz="1600" b="0" i="0" dirty="0">
                <a:effectLst/>
                <a:latin typeface="Poppins" panose="00000500000000000000" pitchFamily="2" charset="0"/>
              </a:rPr>
              <a:t>Since tables with a large amount of data can be created in MS excel, under this feature, you can add formulas to your table and get quicker solutions </a:t>
            </a:r>
          </a:p>
          <a:p>
            <a:pPr algn="l">
              <a:spcAft>
                <a:spcPts val="375"/>
              </a:spcAft>
              <a:buFont typeface="Arial" panose="020B0604020202020204" pitchFamily="34" charset="0"/>
              <a:buChar char="•"/>
            </a:pPr>
            <a:r>
              <a:rPr lang="en-US" sz="1600" b="1" i="0" dirty="0">
                <a:effectLst/>
                <a:latin typeface="Poppins" panose="00000500000000000000" pitchFamily="2" charset="0"/>
              </a:rPr>
              <a:t>Data</a:t>
            </a:r>
            <a:endParaRPr lang="en-US" sz="1600" b="0" i="0" dirty="0">
              <a:effectLst/>
              <a:latin typeface="Poppins" panose="00000500000000000000" pitchFamily="2" charset="0"/>
            </a:endParaRPr>
          </a:p>
          <a:p>
            <a:pPr marL="742950" lvl="1" indent="-285750" algn="l">
              <a:spcAft>
                <a:spcPts val="375"/>
              </a:spcAft>
              <a:buFont typeface="Arial" panose="020B0604020202020204" pitchFamily="34" charset="0"/>
              <a:buChar char="•"/>
            </a:pPr>
            <a:r>
              <a:rPr lang="en-US" sz="1600" b="0" i="0" dirty="0">
                <a:effectLst/>
                <a:latin typeface="Poppins" panose="00000500000000000000" pitchFamily="2" charset="0"/>
              </a:rPr>
              <a:t>Adding external data (from the web), filtering options and data tools are available under this category</a:t>
            </a:r>
          </a:p>
          <a:p>
            <a:pPr algn="l">
              <a:spcAft>
                <a:spcPts val="375"/>
              </a:spcAft>
              <a:buFont typeface="Arial" panose="020B0604020202020204" pitchFamily="34" charset="0"/>
              <a:buChar char="•"/>
            </a:pPr>
            <a:r>
              <a:rPr lang="en-US" sz="1600" b="1" i="0" dirty="0">
                <a:effectLst/>
                <a:latin typeface="Poppins" panose="00000500000000000000" pitchFamily="2" charset="0"/>
              </a:rPr>
              <a:t>Review</a:t>
            </a:r>
            <a:endParaRPr lang="en-US" sz="1600" b="0" i="0" dirty="0">
              <a:effectLst/>
              <a:latin typeface="Poppins" panose="00000500000000000000" pitchFamily="2" charset="0"/>
            </a:endParaRPr>
          </a:p>
          <a:p>
            <a:pPr marL="742950" lvl="1" indent="-285750" algn="l">
              <a:spcAft>
                <a:spcPts val="375"/>
              </a:spcAft>
              <a:buFont typeface="Arial" panose="020B0604020202020204" pitchFamily="34" charset="0"/>
              <a:buChar char="•"/>
            </a:pPr>
            <a:r>
              <a:rPr lang="en-US" sz="1600" b="0" i="0" dirty="0">
                <a:effectLst/>
                <a:latin typeface="Poppins" panose="00000500000000000000" pitchFamily="2" charset="0"/>
              </a:rPr>
              <a:t>Proofreading can be done for an excel sheet (like spell check) in the review category and a reader can add comments in this part </a:t>
            </a:r>
          </a:p>
          <a:p>
            <a:pPr algn="l">
              <a:spcAft>
                <a:spcPts val="375"/>
              </a:spcAft>
              <a:buFont typeface="Arial" panose="020B0604020202020204" pitchFamily="34" charset="0"/>
              <a:buChar char="•"/>
            </a:pPr>
            <a:r>
              <a:rPr lang="en-US" sz="1600" b="1" i="0" dirty="0">
                <a:effectLst/>
                <a:latin typeface="Poppins" panose="00000500000000000000" pitchFamily="2" charset="0"/>
              </a:rPr>
              <a:t>View</a:t>
            </a:r>
            <a:endParaRPr lang="en-US" sz="1600" b="0" i="0" dirty="0">
              <a:effectLst/>
              <a:latin typeface="Poppins" panose="00000500000000000000" pitchFamily="2" charset="0"/>
            </a:endParaRPr>
          </a:p>
          <a:p>
            <a:pPr marL="742950" lvl="1" indent="-285750" algn="l">
              <a:spcAft>
                <a:spcPts val="375"/>
              </a:spcAft>
              <a:buFont typeface="Arial" panose="020B0604020202020204" pitchFamily="34" charset="0"/>
              <a:buChar char="•"/>
            </a:pPr>
            <a:r>
              <a:rPr lang="en-US" sz="1600" b="0" i="0" dirty="0">
                <a:effectLst/>
                <a:latin typeface="Poppins" panose="00000500000000000000" pitchFamily="2" charset="0"/>
              </a:rPr>
              <a:t>Different views in which we want the spreadsheet to be displayed can be edited here. Options to zoom in and out and pane arrangement are available under this category</a:t>
            </a:r>
          </a:p>
        </p:txBody>
      </p:sp>
    </p:spTree>
    <p:extLst>
      <p:ext uri="{BB962C8B-B14F-4D97-AF65-F5344CB8AC3E}">
        <p14:creationId xmlns:p14="http://schemas.microsoft.com/office/powerpoint/2010/main" val="244528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DC314-6FF1-3F10-3E35-F860F3336E79}"/>
              </a:ext>
            </a:extLst>
          </p:cNvPr>
          <p:cNvSpPr>
            <a:spLocks noGrp="1"/>
          </p:cNvSpPr>
          <p:nvPr>
            <p:ph type="title"/>
          </p:nvPr>
        </p:nvSpPr>
        <p:spPr>
          <a:xfrm>
            <a:off x="0" y="138112"/>
            <a:ext cx="6096000" cy="819151"/>
          </a:xfrm>
        </p:spPr>
        <p:txBody>
          <a:bodyPr/>
          <a:lstStyle/>
          <a:p>
            <a:r>
              <a:rPr lang="en-US" dirty="0"/>
              <a:t>Data and its types</a:t>
            </a:r>
            <a:endParaRPr lang="en-PK" dirty="0"/>
          </a:p>
        </p:txBody>
      </p:sp>
      <p:pic>
        <p:nvPicPr>
          <p:cNvPr id="4" name="Picture 3">
            <a:extLst>
              <a:ext uri="{FF2B5EF4-FFF2-40B4-BE49-F238E27FC236}">
                <a16:creationId xmlns:a16="http://schemas.microsoft.com/office/drawing/2014/main" id="{4DFF8032-732F-45DC-D6C1-33DA0AD44D66}"/>
              </a:ext>
            </a:extLst>
          </p:cNvPr>
          <p:cNvPicPr>
            <a:picLocks noChangeAspect="1"/>
          </p:cNvPicPr>
          <p:nvPr/>
        </p:nvPicPr>
        <p:blipFill>
          <a:blip r:embed="rId2"/>
          <a:stretch>
            <a:fillRect/>
          </a:stretch>
        </p:blipFill>
        <p:spPr>
          <a:xfrm>
            <a:off x="266083" y="2781143"/>
            <a:ext cx="11291331" cy="2862419"/>
          </a:xfrm>
          <a:prstGeom prst="rect">
            <a:avLst/>
          </a:prstGeom>
        </p:spPr>
      </p:pic>
      <p:sp>
        <p:nvSpPr>
          <p:cNvPr id="5" name="TextBox 4">
            <a:extLst>
              <a:ext uri="{FF2B5EF4-FFF2-40B4-BE49-F238E27FC236}">
                <a16:creationId xmlns:a16="http://schemas.microsoft.com/office/drawing/2014/main" id="{4A05D554-100E-2D48-A77E-C258E9D76B88}"/>
              </a:ext>
            </a:extLst>
          </p:cNvPr>
          <p:cNvSpPr txBox="1"/>
          <p:nvPr/>
        </p:nvSpPr>
        <p:spPr>
          <a:xfrm>
            <a:off x="1128713" y="1328738"/>
            <a:ext cx="10744160" cy="923330"/>
          </a:xfrm>
          <a:prstGeom prst="rect">
            <a:avLst/>
          </a:prstGeom>
          <a:noFill/>
        </p:spPr>
        <p:txBody>
          <a:bodyPr wrap="none" rtlCol="0">
            <a:spAutoFit/>
          </a:bodyPr>
          <a:lstStyle/>
          <a:p>
            <a:r>
              <a:rPr lang="en-US" dirty="0"/>
              <a:t>Data is collection of Raw facts and Figures.</a:t>
            </a:r>
          </a:p>
          <a:p>
            <a:r>
              <a:rPr lang="en-US" dirty="0"/>
              <a:t>We work and generate tons of data daily , that is used in daily life decision making and other economical</a:t>
            </a:r>
          </a:p>
          <a:p>
            <a:r>
              <a:rPr lang="en-US" dirty="0"/>
              <a:t>Activities , here are some types of data that we used in our daily life. </a:t>
            </a:r>
            <a:endParaRPr lang="en-PK" dirty="0"/>
          </a:p>
        </p:txBody>
      </p:sp>
    </p:spTree>
    <p:extLst>
      <p:ext uri="{BB962C8B-B14F-4D97-AF65-F5344CB8AC3E}">
        <p14:creationId xmlns:p14="http://schemas.microsoft.com/office/powerpoint/2010/main" val="1896772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{D05C1C3A-634D-4C7C-93A3-58DB8565F7CC}tf11665031_win32</Template>
  <TotalTime>88</TotalTime>
  <Words>976</Words>
  <Application>Microsoft Office PowerPoint</Application>
  <PresentationFormat>Widescreen</PresentationFormat>
  <Paragraphs>56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Nova</vt:lpstr>
      <vt:lpstr>Arial Nova Light</vt:lpstr>
      <vt:lpstr>Google Sans</vt:lpstr>
      <vt:lpstr>Poppins</vt:lpstr>
      <vt:lpstr>Wingdings 2</vt:lpstr>
      <vt:lpstr>SlateVTI</vt:lpstr>
      <vt:lpstr>Unlock the Power of MS  Excel: Master your Data</vt:lpstr>
      <vt:lpstr>D Explore X</vt:lpstr>
      <vt:lpstr>MS Excel </vt:lpstr>
      <vt:lpstr>Work Book</vt:lpstr>
      <vt:lpstr>Worksheet</vt:lpstr>
      <vt:lpstr>Main Window</vt:lpstr>
      <vt:lpstr>The Ribbon</vt:lpstr>
      <vt:lpstr>Ribbon</vt:lpstr>
      <vt:lpstr>Data and its types</vt:lpstr>
      <vt:lpstr>Working with Selection </vt:lpstr>
      <vt:lpstr>Function and formula in Excel</vt:lpstr>
      <vt:lpstr>Using the Sum Function </vt:lpstr>
      <vt:lpstr>Using Auto Complete</vt:lpstr>
      <vt:lpstr>Working With  Multiple Sheet</vt:lpstr>
      <vt:lpstr>Creating new sheet</vt:lpstr>
      <vt:lpstr>Conditional Formatting </vt:lpstr>
      <vt:lpstr>Graphs and charts in Excel </vt:lpstr>
      <vt:lpstr>Thanks You !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ZeeShan Ali</dc:creator>
  <cp:lastModifiedBy>ZeeShan Ali</cp:lastModifiedBy>
  <cp:revision>2</cp:revision>
  <dcterms:created xsi:type="dcterms:W3CDTF">2024-11-12T12:32:38Z</dcterms:created>
  <dcterms:modified xsi:type="dcterms:W3CDTF">2024-11-14T04:35:10Z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